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B673-C3B4-49FD-ABEE-D05FF2D9DC2E}" type="datetimeFigureOut">
              <a:rPr lang="it-IT" smtClean="0"/>
              <a:t>29/10/2013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D0FA-65AD-495C-9379-CBBAA754836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B673-C3B4-49FD-ABEE-D05FF2D9DC2E}" type="datetimeFigureOut">
              <a:rPr lang="it-IT" smtClean="0"/>
              <a:t>29/10/2013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D0FA-65AD-495C-9379-CBBAA754836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B673-C3B4-49FD-ABEE-D05FF2D9DC2E}" type="datetimeFigureOut">
              <a:rPr lang="it-IT" smtClean="0"/>
              <a:t>29/10/2013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D0FA-65AD-495C-9379-CBBAA754836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B673-C3B4-49FD-ABEE-D05FF2D9DC2E}" type="datetimeFigureOut">
              <a:rPr lang="it-IT" smtClean="0"/>
              <a:t>29/10/2013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D0FA-65AD-495C-9379-CBBAA754836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B673-C3B4-49FD-ABEE-D05FF2D9DC2E}" type="datetimeFigureOut">
              <a:rPr lang="it-IT" smtClean="0"/>
              <a:t>29/10/2013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D0FA-65AD-495C-9379-CBBAA754836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B673-C3B4-49FD-ABEE-D05FF2D9DC2E}" type="datetimeFigureOut">
              <a:rPr lang="it-IT" smtClean="0"/>
              <a:t>29/10/2013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D0FA-65AD-495C-9379-CBBAA7548360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B673-C3B4-49FD-ABEE-D05FF2D9DC2E}" type="datetimeFigureOut">
              <a:rPr lang="it-IT" smtClean="0"/>
              <a:t>29/10/2013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D0FA-65AD-495C-9379-CBBAA754836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B673-C3B4-49FD-ABEE-D05FF2D9DC2E}" type="datetimeFigureOut">
              <a:rPr lang="it-IT" smtClean="0"/>
              <a:t>29/10/2013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D0FA-65AD-495C-9379-CBBAA754836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B673-C3B4-49FD-ABEE-D05FF2D9DC2E}" type="datetimeFigureOut">
              <a:rPr lang="it-IT" smtClean="0"/>
              <a:t>29/10/2013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D0FA-65AD-495C-9379-CBBAA754836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B673-C3B4-49FD-ABEE-D05FF2D9DC2E}" type="datetimeFigureOut">
              <a:rPr lang="it-IT" smtClean="0"/>
              <a:t>29/10/2013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5FD0FA-65AD-495C-9379-CBBAA754836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B673-C3B4-49FD-ABEE-D05FF2D9DC2E}" type="datetimeFigureOut">
              <a:rPr lang="it-IT" smtClean="0"/>
              <a:t>29/10/2013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FD0FA-65AD-495C-9379-CBBAA754836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372B673-C3B4-49FD-ABEE-D05FF2D9DC2E}" type="datetimeFigureOut">
              <a:rPr lang="it-IT" smtClean="0"/>
              <a:t>29/10/2013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E5FD0FA-65AD-495C-9379-CBBAA7548360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9140000">
            <a:off x="783145" y="1639552"/>
            <a:ext cx="5925582" cy="1204306"/>
          </a:xfrm>
        </p:spPr>
        <p:txBody>
          <a:bodyPr/>
          <a:lstStyle/>
          <a:p>
            <a:r>
              <a:rPr lang="it-IT" sz="20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Training School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> </a:t>
            </a:r>
            <a:br>
              <a:rPr lang="it-IT" sz="2000" dirty="0"/>
            </a:br>
            <a:r>
              <a:rPr lang="it-IT" sz="4000" dirty="0" smtClean="0">
                <a:solidFill>
                  <a:schemeClr val="accent3">
                    <a:lumMod val="50000"/>
                  </a:schemeClr>
                </a:solidFill>
                <a:latin typeface="BN Jinx" panose="00000400000000000000" pitchFamily="2" charset="0"/>
              </a:rPr>
              <a:t>Training School</a:t>
            </a:r>
            <a:endParaRPr lang="it-IT" sz="4000" dirty="0">
              <a:solidFill>
                <a:schemeClr val="accent3">
                  <a:lumMod val="50000"/>
                </a:schemeClr>
              </a:solidFill>
              <a:latin typeface="BN Jinx" panose="00000400000000000000" pitchFamily="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i="1" dirty="0" smtClean="0">
                <a:latin typeface="Century Gothic" panose="020B0502020202020204" pitchFamily="34" charset="0"/>
              </a:rPr>
              <a:t>La Fabbrica dei campioni</a:t>
            </a:r>
            <a:endParaRPr lang="it-IT" i="1" dirty="0">
              <a:latin typeface="Century Gothic" panose="020B0502020202020204" pitchFamily="34" charset="0"/>
            </a:endParaRPr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043608" y="393688"/>
            <a:ext cx="270779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000" b="1" dirty="0">
                <a:solidFill>
                  <a:srgbClr val="0070C0"/>
                </a:solidFill>
                <a:latin typeface="Ethnocentric" panose="00000400000000000000" pitchFamily="2" charset="0"/>
              </a:rPr>
              <a:t>Scuola Nazionale Trial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585" y="5013176"/>
            <a:ext cx="1548775" cy="1553239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71" y="260649"/>
            <a:ext cx="881537" cy="885472"/>
          </a:xfrm>
          <a:prstGeom prst="rect">
            <a:avLst/>
          </a:prstGeom>
        </p:spPr>
      </p:pic>
      <p:pic>
        <p:nvPicPr>
          <p:cNvPr id="1026" name="Picture 2" descr="C:\Users\Andrea\Pictures\Logo Trial moto_modificato-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11879"/>
            <a:ext cx="1080120" cy="101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OSS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262764">
            <a:off x="766348" y="1828113"/>
            <a:ext cx="4249353" cy="1155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3532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Century Gothic" panose="020B0502020202020204" pitchFamily="34" charset="0"/>
              </a:rPr>
              <a:t>Introduzione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196752"/>
            <a:ext cx="7520940" cy="3840540"/>
          </a:xfrm>
        </p:spPr>
        <p:txBody>
          <a:bodyPr>
            <a:normAutofit/>
          </a:bodyPr>
          <a:lstStyle/>
          <a:p>
            <a:pPr algn="just"/>
            <a:r>
              <a:rPr lang="it-IT" sz="2400" b="0" dirty="0" smtClean="0">
                <a:latin typeface="Century Gothic" panose="020B0502020202020204" pitchFamily="34" charset="0"/>
              </a:rPr>
              <a:t>    Il </a:t>
            </a:r>
            <a:r>
              <a:rPr lang="it-IT" sz="2400" b="0" dirty="0">
                <a:latin typeface="Century Gothic" panose="020B0502020202020204" pitchFamily="34" charset="0"/>
              </a:rPr>
              <a:t>progetto prende forma grazie al supporto scientifico acquisito durante gli ultimi dieci anni dal </a:t>
            </a:r>
            <a:r>
              <a:rPr lang="it-IT" sz="2400" b="0" dirty="0" smtClean="0">
                <a:latin typeface="Century Gothic" panose="020B0502020202020204" pitchFamily="34" charset="0"/>
              </a:rPr>
              <a:t>Responsabile </a:t>
            </a:r>
            <a:r>
              <a:rPr lang="it-IT" sz="2400" dirty="0" smtClean="0">
                <a:latin typeface="Century Gothic" panose="020B0502020202020204" pitchFamily="34" charset="0"/>
              </a:rPr>
              <a:t>Andrea Buschi</a:t>
            </a:r>
            <a:r>
              <a:rPr lang="it-IT" sz="2400" b="0" dirty="0" smtClean="0">
                <a:latin typeface="Century Gothic" panose="020B0502020202020204" pitchFamily="34" charset="0"/>
              </a:rPr>
              <a:t>, </a:t>
            </a:r>
            <a:r>
              <a:rPr lang="it-IT" sz="2400" b="0" dirty="0">
                <a:latin typeface="Century Gothic" panose="020B0502020202020204" pitchFamily="34" charset="0"/>
              </a:rPr>
              <a:t>impegnato nel Settore Tecnico Trial come relatore di numerosi progetti di crescita della disciplina Trial e si fonda sulla </a:t>
            </a:r>
            <a:r>
              <a:rPr lang="it-IT" sz="2400" b="0" dirty="0" smtClean="0">
                <a:latin typeface="Century Gothic" panose="020B0502020202020204" pitchFamily="34" charset="0"/>
              </a:rPr>
              <a:t>stretta collaborazione </a:t>
            </a:r>
            <a:r>
              <a:rPr lang="it-IT" sz="2400" b="0" dirty="0">
                <a:latin typeface="Century Gothic" panose="020B0502020202020204" pitchFamily="34" charset="0"/>
              </a:rPr>
              <a:t>tra la </a:t>
            </a:r>
            <a:r>
              <a:rPr lang="it-IT" sz="2400" b="0" dirty="0" smtClean="0">
                <a:latin typeface="Century Gothic" panose="020B0502020202020204" pitchFamily="34" charset="0"/>
              </a:rPr>
              <a:t>scuola Nazionale Trial ed OSSA Training School, nella </a:t>
            </a:r>
            <a:r>
              <a:rPr lang="it-IT" sz="2400" b="0" dirty="0">
                <a:latin typeface="Century Gothic" panose="020B0502020202020204" pitchFamily="34" charset="0"/>
              </a:rPr>
              <a:t>quale saranno coinvolti giovani agonisti in età compresa tra i </a:t>
            </a:r>
            <a:r>
              <a:rPr lang="it-IT" sz="2400" b="0" dirty="0" smtClean="0">
                <a:latin typeface="Century Gothic" panose="020B0502020202020204" pitchFamily="34" charset="0"/>
              </a:rPr>
              <a:t>12 </a:t>
            </a:r>
            <a:r>
              <a:rPr lang="it-IT" sz="2400" b="0" dirty="0">
                <a:latin typeface="Century Gothic" panose="020B0502020202020204" pitchFamily="34" charset="0"/>
              </a:rPr>
              <a:t>e </a:t>
            </a:r>
            <a:r>
              <a:rPr lang="it-IT" sz="2400" b="0" dirty="0" smtClean="0">
                <a:latin typeface="Century Gothic" panose="020B0502020202020204" pitchFamily="34" charset="0"/>
              </a:rPr>
              <a:t>25</a:t>
            </a:r>
            <a:r>
              <a:rPr lang="it-IT" sz="2400" b="0" dirty="0" smtClean="0">
                <a:latin typeface="Century Gothic" panose="020B0502020202020204" pitchFamily="34" charset="0"/>
              </a:rPr>
              <a:t> </a:t>
            </a:r>
            <a:r>
              <a:rPr lang="it-IT" sz="2400" b="0" dirty="0">
                <a:latin typeface="Century Gothic" panose="020B0502020202020204" pitchFamily="34" charset="0"/>
              </a:rPr>
              <a:t>anni.</a:t>
            </a:r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149080"/>
            <a:ext cx="731484" cy="734749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212570"/>
            <a:ext cx="1548775" cy="1553239"/>
          </a:xfrm>
          <a:prstGeom prst="rect">
            <a:avLst/>
          </a:prstGeom>
        </p:spPr>
      </p:pic>
      <p:pic>
        <p:nvPicPr>
          <p:cNvPr id="2050" name="Picture 2" descr="C:\Users\Andrea\Pictures\Logo Trial moto_modificato-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131"/>
            <a:ext cx="1414056" cy="133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OSS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204" y="186664"/>
            <a:ext cx="357187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3220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520940" cy="548640"/>
          </a:xfrm>
        </p:spPr>
        <p:txBody>
          <a:bodyPr/>
          <a:lstStyle/>
          <a:p>
            <a:r>
              <a:rPr lang="it-IT" dirty="0" smtClean="0">
                <a:latin typeface="Century Gothic" panose="020B0502020202020204" pitchFamily="34" charset="0"/>
              </a:rPr>
              <a:t>Finalità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00628"/>
            <a:ext cx="5832648" cy="3840540"/>
          </a:xfrm>
        </p:spPr>
        <p:txBody>
          <a:bodyPr>
            <a:noAutofit/>
          </a:bodyPr>
          <a:lstStyle/>
          <a:p>
            <a:r>
              <a:rPr lang="it-IT" sz="2000" b="0" dirty="0" smtClean="0">
                <a:latin typeface="Century Gothic" panose="020B0502020202020204" pitchFamily="34" charset="0"/>
              </a:rPr>
              <a:t>     </a:t>
            </a:r>
            <a:r>
              <a:rPr lang="it-IT" sz="2400" b="0" dirty="0" smtClean="0">
                <a:latin typeface="Century Gothic" panose="020B0502020202020204" pitchFamily="34" charset="0"/>
              </a:rPr>
              <a:t>l’iniziativa </a:t>
            </a:r>
            <a:r>
              <a:rPr lang="it-IT" sz="2400" b="0" dirty="0">
                <a:latin typeface="Century Gothic" panose="020B0502020202020204" pitchFamily="34" charset="0"/>
              </a:rPr>
              <a:t>nasce dall’esigenza </a:t>
            </a:r>
            <a:r>
              <a:rPr lang="it-IT" sz="2400" b="0" dirty="0" smtClean="0">
                <a:latin typeface="Century Gothic" panose="020B0502020202020204" pitchFamily="34" charset="0"/>
              </a:rPr>
              <a:t>di mettere a disposizione dei propri clienti uno strumento utile a completare l’esperienza OSSA. L’offerta dedicata principalmente ai </a:t>
            </a:r>
            <a:r>
              <a:rPr lang="it-IT" sz="2400" b="0" dirty="0" smtClean="0">
                <a:latin typeface="Century Gothic" panose="020B0502020202020204" pitchFamily="34" charset="0"/>
              </a:rPr>
              <a:t>giovani mira ad offrire una </a:t>
            </a:r>
            <a:r>
              <a:rPr lang="it-IT" sz="2400" b="0" dirty="0">
                <a:latin typeface="Century Gothic" panose="020B0502020202020204" pitchFamily="34" charset="0"/>
              </a:rPr>
              <a:t>solida base tecnica </a:t>
            </a:r>
            <a:r>
              <a:rPr lang="it-IT" sz="2400" b="0" dirty="0" smtClean="0">
                <a:latin typeface="Century Gothic" panose="020B0502020202020204" pitchFamily="34" charset="0"/>
              </a:rPr>
              <a:t>con la quale</a:t>
            </a:r>
            <a:r>
              <a:rPr lang="it-IT" sz="2400" b="0" dirty="0" smtClean="0">
                <a:latin typeface="Century Gothic" panose="020B0502020202020204" pitchFamily="34" charset="0"/>
              </a:rPr>
              <a:t> </a:t>
            </a:r>
            <a:r>
              <a:rPr lang="it-IT" sz="2400" b="0" dirty="0">
                <a:latin typeface="Century Gothic" panose="020B0502020202020204" pitchFamily="34" charset="0"/>
              </a:rPr>
              <a:t>affrontare </a:t>
            </a:r>
            <a:r>
              <a:rPr lang="it-IT" sz="2400" b="0" dirty="0" smtClean="0">
                <a:latin typeface="Century Gothic" panose="020B0502020202020204" pitchFamily="34" charset="0"/>
              </a:rPr>
              <a:t>in sicurezza</a:t>
            </a:r>
            <a:r>
              <a:rPr lang="it-IT" sz="2400" b="0" dirty="0" smtClean="0">
                <a:latin typeface="Century Gothic" panose="020B0502020202020204" pitchFamily="34" charset="0"/>
              </a:rPr>
              <a:t> </a:t>
            </a:r>
            <a:r>
              <a:rPr lang="it-IT" sz="2400" b="0" dirty="0">
                <a:latin typeface="Century Gothic" panose="020B0502020202020204" pitchFamily="34" charset="0"/>
              </a:rPr>
              <a:t>e più </a:t>
            </a:r>
            <a:r>
              <a:rPr lang="it-IT" sz="2400" b="0" dirty="0" smtClean="0">
                <a:latin typeface="Century Gothic" panose="020B0502020202020204" pitchFamily="34" charset="0"/>
              </a:rPr>
              <a:t>velocemente </a:t>
            </a:r>
            <a:r>
              <a:rPr lang="it-IT" sz="2400" b="0" dirty="0" smtClean="0">
                <a:latin typeface="Century Gothic" panose="020B0502020202020204" pitchFamily="34" charset="0"/>
              </a:rPr>
              <a:t>il mondo dell’agonismo</a:t>
            </a:r>
            <a:r>
              <a:rPr lang="it-IT" sz="2400" b="0" dirty="0" smtClean="0">
                <a:latin typeface="Century Gothic" panose="020B0502020202020204" pitchFamily="34" charset="0"/>
              </a:rPr>
              <a:t>. </a:t>
            </a:r>
            <a:endParaRPr lang="it-IT" sz="4800" b="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5441308" y="1742728"/>
            <a:ext cx="3707904" cy="24719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7541" y="123129"/>
            <a:ext cx="731867" cy="735134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154" y="5157192"/>
            <a:ext cx="1548775" cy="1553239"/>
          </a:xfrm>
          <a:prstGeom prst="rect">
            <a:avLst/>
          </a:prstGeom>
        </p:spPr>
      </p:pic>
      <p:pic>
        <p:nvPicPr>
          <p:cNvPr id="3074" name="Picture 2" descr="C:\Users\Andrea\Pictures\Logo Trial moto_modificato-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9955"/>
            <a:ext cx="1314512" cy="123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OSS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90807"/>
            <a:ext cx="357187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3881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520940" cy="548640"/>
          </a:xfrm>
        </p:spPr>
        <p:txBody>
          <a:bodyPr/>
          <a:lstStyle/>
          <a:p>
            <a:r>
              <a:rPr lang="it-IT" dirty="0" smtClean="0">
                <a:latin typeface="Century Gothic" panose="020B0502020202020204" pitchFamily="34" charset="0"/>
              </a:rPr>
              <a:t>operatività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653" y="978938"/>
            <a:ext cx="7992888" cy="4032448"/>
          </a:xfrm>
        </p:spPr>
        <p:txBody>
          <a:bodyPr>
            <a:noAutofit/>
          </a:bodyPr>
          <a:lstStyle/>
          <a:p>
            <a:r>
              <a:rPr lang="it-IT" sz="2000" dirty="0">
                <a:latin typeface="Century Gothic" panose="020B0502020202020204" pitchFamily="34" charset="0"/>
              </a:rPr>
              <a:t>Programma:</a:t>
            </a:r>
            <a:r>
              <a:rPr lang="it-IT" sz="2000" b="0" dirty="0">
                <a:latin typeface="Century Gothic" panose="020B0502020202020204" pitchFamily="34" charset="0"/>
              </a:rPr>
              <a:t> il programma </a:t>
            </a:r>
            <a:r>
              <a:rPr lang="it-IT" sz="2000" b="0" dirty="0" smtClean="0">
                <a:latin typeface="Century Gothic" panose="020B0502020202020204" pitchFamily="34" charset="0"/>
              </a:rPr>
              <a:t>è riservato</a:t>
            </a:r>
            <a:r>
              <a:rPr lang="it-IT" sz="2000" b="0" dirty="0" smtClean="0">
                <a:latin typeface="Century Gothic" panose="020B0502020202020204" pitchFamily="34" charset="0"/>
              </a:rPr>
              <a:t> </a:t>
            </a:r>
            <a:r>
              <a:rPr lang="it-IT" sz="2000" b="0" dirty="0">
                <a:latin typeface="Century Gothic" panose="020B0502020202020204" pitchFamily="34" charset="0"/>
              </a:rPr>
              <a:t>ad un numero </a:t>
            </a:r>
            <a:r>
              <a:rPr lang="it-IT" sz="2000" b="0" dirty="0" smtClean="0">
                <a:latin typeface="Century Gothic" panose="020B0502020202020204" pitchFamily="34" charset="0"/>
              </a:rPr>
              <a:t> massimo  di cinque </a:t>
            </a:r>
            <a:r>
              <a:rPr lang="it-IT" sz="2000" b="0" dirty="0" smtClean="0">
                <a:latin typeface="Century Gothic" panose="020B0502020202020204" pitchFamily="34" charset="0"/>
              </a:rPr>
              <a:t>piloti e consiste:</a:t>
            </a:r>
            <a:endParaRPr lang="it-IT" sz="2000" b="0" dirty="0" smtClean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000" b="0" dirty="0" smtClean="0">
                <a:latin typeface="Century Gothic" panose="020B0502020202020204" pitchFamily="34" charset="0"/>
              </a:rPr>
              <a:t>un</a:t>
            </a:r>
            <a:r>
              <a:rPr lang="it-IT" sz="2000" b="0" dirty="0" smtClean="0">
                <a:latin typeface="Century Gothic" panose="020B0502020202020204" pitchFamily="34" charset="0"/>
              </a:rPr>
              <a:t> allenamento settimanale </a:t>
            </a:r>
            <a:r>
              <a:rPr lang="it-IT" sz="2000" b="0" dirty="0" smtClean="0">
                <a:latin typeface="Century Gothic" panose="020B0502020202020204" pitchFamily="34" charset="0"/>
              </a:rPr>
              <a:t>dopo scuola per il </a:t>
            </a:r>
            <a:r>
              <a:rPr lang="it-IT" sz="2000" b="0" dirty="0">
                <a:latin typeface="Century Gothic" panose="020B0502020202020204" pitchFamily="34" charset="0"/>
              </a:rPr>
              <a:t>p</a:t>
            </a:r>
            <a:r>
              <a:rPr lang="it-IT" sz="2000" b="0" dirty="0" smtClean="0">
                <a:latin typeface="Century Gothic" panose="020B0502020202020204" pitchFamily="34" charset="0"/>
              </a:rPr>
              <a:t>eriodo invernale.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b="0" dirty="0" smtClean="0">
                <a:latin typeface="Century Gothic" panose="020B0502020202020204" pitchFamily="34" charset="0"/>
              </a:rPr>
              <a:t>Un </a:t>
            </a:r>
            <a:r>
              <a:rPr lang="it-IT" sz="2000" b="0" dirty="0" smtClean="0">
                <a:latin typeface="Century Gothic" panose="020B0502020202020204" pitchFamily="34" charset="0"/>
              </a:rPr>
              <a:t>allenamento settimanale </a:t>
            </a:r>
            <a:r>
              <a:rPr lang="it-IT" sz="2000" b="0" dirty="0" smtClean="0">
                <a:latin typeface="Century Gothic" panose="020B0502020202020204" pitchFamily="34" charset="0"/>
              </a:rPr>
              <a:t>periodo pre-agonistico ed </a:t>
            </a:r>
            <a:r>
              <a:rPr lang="it-IT" sz="2000" b="0" dirty="0" smtClean="0">
                <a:latin typeface="Century Gothic" panose="020B0502020202020204" pitchFamily="34" charset="0"/>
              </a:rPr>
              <a:t>agonistico.</a:t>
            </a:r>
            <a:endParaRPr lang="it-IT" sz="2000" b="0" dirty="0">
              <a:latin typeface="Century Gothic" panose="020B0502020202020204" pitchFamily="34" charset="0"/>
            </a:endParaRPr>
          </a:p>
          <a:p>
            <a:r>
              <a:rPr lang="it-IT" sz="2000" dirty="0" smtClean="0">
                <a:latin typeface="Century Gothic" panose="020B0502020202020204" pitchFamily="34" charset="0"/>
              </a:rPr>
              <a:t>Offerta formativa</a:t>
            </a:r>
            <a:r>
              <a:rPr lang="it-IT" sz="2000" dirty="0" smtClean="0">
                <a:latin typeface="Century Gothic" panose="020B0502020202020204" pitchFamily="34" charset="0"/>
              </a:rPr>
              <a:t>:</a:t>
            </a:r>
            <a:r>
              <a:rPr lang="it-IT" sz="2000" b="0" dirty="0" smtClean="0">
                <a:latin typeface="Century Gothic" panose="020B0502020202020204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b="0" dirty="0" smtClean="0">
                <a:latin typeface="Century Gothic" panose="020B0502020202020204" pitchFamily="34" charset="0"/>
              </a:rPr>
              <a:t>Metodologia di allenamento</a:t>
            </a:r>
            <a:r>
              <a:rPr lang="it-IT" sz="2000" b="0" dirty="0">
                <a:latin typeface="Century Gothic" panose="020B0502020202020204" pitchFamily="34" charset="0"/>
              </a:rPr>
              <a:t> </a:t>
            </a:r>
            <a:r>
              <a:rPr lang="it-IT" sz="2000" b="0" dirty="0" smtClean="0">
                <a:latin typeface="Century Gothic" panose="020B0502020202020204" pitchFamily="34" charset="0"/>
              </a:rPr>
              <a:t>certificata FMI.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b="0" dirty="0" smtClean="0">
                <a:latin typeface="Century Gothic" panose="020B0502020202020204" pitchFamily="34" charset="0"/>
              </a:rPr>
              <a:t>Nozioni di meccanica della moto. </a:t>
            </a:r>
            <a:endParaRPr lang="it-IT" b="0" dirty="0">
              <a:latin typeface="Century Gothic" panose="020B0502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757" y="101963"/>
            <a:ext cx="803172" cy="80675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154" y="5157192"/>
            <a:ext cx="1548775" cy="1553239"/>
          </a:xfrm>
          <a:prstGeom prst="rect">
            <a:avLst/>
          </a:prstGeom>
        </p:spPr>
      </p:pic>
      <p:pic>
        <p:nvPicPr>
          <p:cNvPr id="6" name="Picture 2" descr="C:\Users\Andrea\Pictures\Logo Trial moto_modificato-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304" y="89427"/>
            <a:ext cx="1314512" cy="123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OSS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7782"/>
            <a:ext cx="357187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8322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520940" cy="548640"/>
          </a:xfrm>
        </p:spPr>
        <p:txBody>
          <a:bodyPr/>
          <a:lstStyle/>
          <a:p>
            <a:r>
              <a:rPr lang="it-IT" dirty="0" smtClean="0">
                <a:latin typeface="Century Gothic" panose="020B0502020202020204" pitchFamily="34" charset="0"/>
              </a:rPr>
              <a:t>Info generali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279164"/>
            <a:ext cx="7056784" cy="3445979"/>
          </a:xfrm>
        </p:spPr>
        <p:txBody>
          <a:bodyPr>
            <a:noAutofit/>
          </a:bodyPr>
          <a:lstStyle/>
          <a:p>
            <a:r>
              <a:rPr lang="it-IT" sz="2000" dirty="0" smtClean="0">
                <a:latin typeface="Century Gothic" panose="020B0502020202020204" pitchFamily="34" charset="0"/>
              </a:rPr>
              <a:t>Costi: </a:t>
            </a:r>
            <a:r>
              <a:rPr lang="it-IT" sz="2000" b="0" dirty="0" smtClean="0">
                <a:latin typeface="Century Gothic" panose="020B0502020202020204" pitchFamily="34" charset="0"/>
              </a:rPr>
              <a:t>il trattamento economico si definirà dopo contatto preliminare in funzione del progetto prescelto.</a:t>
            </a:r>
            <a:endParaRPr lang="it-IT" sz="2000" b="0" dirty="0">
              <a:latin typeface="Century Gothic" panose="020B0502020202020204" pitchFamily="34" charset="0"/>
            </a:endParaRPr>
          </a:p>
          <a:p>
            <a:r>
              <a:rPr lang="it-IT" sz="2000" dirty="0" smtClean="0">
                <a:latin typeface="Century Gothic" panose="020B0502020202020204" pitchFamily="34" charset="0"/>
              </a:rPr>
              <a:t>Periodo</a:t>
            </a:r>
            <a:r>
              <a:rPr lang="it-IT" sz="2000" dirty="0" smtClean="0">
                <a:latin typeface="Century Gothic" panose="020B0502020202020204" pitchFamily="34" charset="0"/>
              </a:rPr>
              <a:t>:</a:t>
            </a:r>
            <a:r>
              <a:rPr lang="it-IT" sz="2000" b="0" dirty="0" smtClean="0">
                <a:latin typeface="Century Gothic" panose="020B0502020202020204" pitchFamily="34" charset="0"/>
              </a:rPr>
              <a:t> il periodo è quello invernale e pre-agonistico, le date degli incontri sono flessibili, in funzione delle esigenze scolastiche dei partecipanti. </a:t>
            </a:r>
          </a:p>
          <a:p>
            <a:r>
              <a:rPr lang="it-IT" sz="2000" dirty="0" smtClean="0">
                <a:latin typeface="Century Gothic" panose="020B0502020202020204" pitchFamily="34" charset="0"/>
              </a:rPr>
              <a:t>Location: </a:t>
            </a:r>
            <a:r>
              <a:rPr lang="it-IT" sz="2000" b="0" dirty="0" smtClean="0">
                <a:latin typeface="Century Gothic" panose="020B0502020202020204" pitchFamily="34" charset="0"/>
              </a:rPr>
              <a:t>ferma restando la sede fissa di Arona, la sessioni di preparazione potranno svolgersi sul territorio, sempre in funzione delle eventuali esigenze.</a:t>
            </a:r>
            <a:endParaRPr lang="it-IT" dirty="0">
              <a:latin typeface="Century Gothic" panose="020B0502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7541" y="101963"/>
            <a:ext cx="774388" cy="77784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154" y="5157192"/>
            <a:ext cx="1548775" cy="1553239"/>
          </a:xfrm>
          <a:prstGeom prst="rect">
            <a:avLst/>
          </a:prstGeom>
        </p:spPr>
      </p:pic>
      <p:pic>
        <p:nvPicPr>
          <p:cNvPr id="6" name="Picture 2" descr="C:\Users\Andrea\Pictures\Logo Trial moto_modificato-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9955"/>
            <a:ext cx="1314512" cy="123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OSS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9955"/>
            <a:ext cx="357187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248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entury Gothic" panose="020B0502020202020204" pitchFamily="34" charset="0"/>
              </a:rPr>
              <a:t>Responsabile </a:t>
            </a:r>
            <a:r>
              <a:rPr lang="it-IT" dirty="0" smtClean="0">
                <a:latin typeface="Century Gothic" panose="020B0502020202020204" pitchFamily="34" charset="0"/>
              </a:rPr>
              <a:t>Progetto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880050"/>
            <a:ext cx="5693256" cy="3912547"/>
          </a:xfrm>
        </p:spPr>
        <p:txBody>
          <a:bodyPr>
            <a:normAutofit fontScale="92500"/>
          </a:bodyPr>
          <a:lstStyle/>
          <a:p>
            <a:r>
              <a:rPr lang="it-IT" sz="2800" dirty="0" smtClean="0">
                <a:latin typeface="Century Gothic" panose="020B0502020202020204" pitchFamily="34" charset="0"/>
              </a:rPr>
              <a:t>Andrea Buschi </a:t>
            </a:r>
            <a:endParaRPr lang="it-IT" sz="2800" dirty="0">
              <a:latin typeface="Century Gothic" panose="020B0502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400" b="0" dirty="0" smtClean="0">
                <a:latin typeface="Century Gothic" panose="020B0502020202020204" pitchFamily="34" charset="0"/>
              </a:rPr>
              <a:t>Tecnico </a:t>
            </a:r>
            <a:r>
              <a:rPr lang="it-IT" sz="2400" b="0" dirty="0">
                <a:latin typeface="Century Gothic" panose="020B0502020202020204" pitchFamily="34" charset="0"/>
              </a:rPr>
              <a:t>Sportivo </a:t>
            </a:r>
            <a:r>
              <a:rPr lang="it-IT" sz="2400" b="0" dirty="0" smtClean="0">
                <a:latin typeface="Century Gothic" panose="020B0502020202020204" pitchFamily="34" charset="0"/>
              </a:rPr>
              <a:t>FMI </a:t>
            </a:r>
            <a:r>
              <a:rPr lang="it-IT" sz="2400" b="0" dirty="0">
                <a:latin typeface="Century Gothic" panose="020B0502020202020204" pitchFamily="34" charset="0"/>
              </a:rPr>
              <a:t>di </a:t>
            </a:r>
            <a:r>
              <a:rPr lang="it-IT" sz="2400" b="0" dirty="0" smtClean="0">
                <a:latin typeface="Century Gothic" panose="020B0502020202020204" pitchFamily="34" charset="0"/>
              </a:rPr>
              <a:t>4</a:t>
            </a:r>
            <a:r>
              <a:rPr lang="it-IT" sz="2400" b="0" dirty="0">
                <a:latin typeface="Century Gothic" panose="020B0502020202020204" pitchFamily="34" charset="0"/>
              </a:rPr>
              <a:t>° </a:t>
            </a:r>
            <a:r>
              <a:rPr lang="it-IT" sz="2400" b="0" dirty="0" smtClean="0">
                <a:latin typeface="Century Gothic" panose="020B0502020202020204" pitchFamily="34" charset="0"/>
              </a:rPr>
              <a:t>Livello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b="0" dirty="0" smtClean="0">
                <a:latin typeface="Century Gothic" panose="020B0502020202020204" pitchFamily="34" charset="0"/>
              </a:rPr>
              <a:t>Allenatore </a:t>
            </a:r>
            <a:r>
              <a:rPr lang="it-IT" sz="2400" b="0" dirty="0">
                <a:latin typeface="Century Gothic" panose="020B0502020202020204" pitchFamily="34" charset="0"/>
              </a:rPr>
              <a:t>di 4° livello CONI con valenza </a:t>
            </a:r>
            <a:r>
              <a:rPr lang="it-IT" sz="2400" b="0" dirty="0" smtClean="0">
                <a:latin typeface="Century Gothic" panose="020B0502020202020204" pitchFamily="34" charset="0"/>
              </a:rPr>
              <a:t>europea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b="0" dirty="0" smtClean="0">
                <a:latin typeface="Century Gothic" panose="020B0502020202020204" pitchFamily="34" charset="0"/>
              </a:rPr>
              <a:t>Direttore </a:t>
            </a:r>
            <a:r>
              <a:rPr lang="it-IT" sz="2400" b="0" dirty="0">
                <a:latin typeface="Century Gothic" panose="020B0502020202020204" pitchFamily="34" charset="0"/>
              </a:rPr>
              <a:t>Tecnico Trial e docente nei corsi di formazione tecnica, </a:t>
            </a:r>
            <a:r>
              <a:rPr lang="it-IT" sz="2400" b="0" dirty="0" smtClean="0">
                <a:latin typeface="Century Gothic" panose="020B0502020202020204" pitchFamily="34" charset="0"/>
              </a:rPr>
              <a:t>membro </a:t>
            </a:r>
            <a:r>
              <a:rPr lang="it-IT" sz="2400" b="0" dirty="0">
                <a:latin typeface="Century Gothic" panose="020B0502020202020204" pitchFamily="34" charset="0"/>
              </a:rPr>
              <a:t>dell’Equipe Scientifica </a:t>
            </a:r>
            <a:r>
              <a:rPr lang="it-IT" sz="2400" b="0" dirty="0" smtClean="0">
                <a:latin typeface="Century Gothic" panose="020B0502020202020204" pitchFamily="34" charset="0"/>
              </a:rPr>
              <a:t>FMI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b="0" dirty="0" smtClean="0">
                <a:latin typeface="Century Gothic" panose="020B0502020202020204" pitchFamily="34" charset="0"/>
              </a:rPr>
              <a:t>Campione Europeo over 2011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400" b="0" dirty="0" smtClean="0">
                <a:latin typeface="Century Gothic" panose="020B0502020202020204" pitchFamily="34" charset="0"/>
              </a:rPr>
              <a:t>Pluri-campione Italiano Master   </a:t>
            </a:r>
            <a:endParaRPr lang="it-IT" sz="2400" b="0" dirty="0">
              <a:latin typeface="Century Gothic" panose="020B0502020202020204" pitchFamily="34" charset="0"/>
            </a:endParaRP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924" y="1340768"/>
            <a:ext cx="1763091" cy="29249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01963"/>
            <a:ext cx="1169569" cy="117479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154" y="5157192"/>
            <a:ext cx="1548775" cy="1553239"/>
          </a:xfrm>
          <a:prstGeom prst="rect">
            <a:avLst/>
          </a:prstGeom>
        </p:spPr>
      </p:pic>
      <p:pic>
        <p:nvPicPr>
          <p:cNvPr id="7" name="Picture 2" descr="C:\Users\Andrea\Pictures\Logo Trial moto_modificato-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4" y="260648"/>
            <a:ext cx="1314512" cy="123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301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OSSA 2013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BF0000"/>
      </a:accent2>
      <a:accent3>
        <a:srgbClr val="3CFF2D"/>
      </a:accent3>
      <a:accent4>
        <a:srgbClr val="7C984A"/>
      </a:accent4>
      <a:accent5>
        <a:srgbClr val="C2AD8D"/>
      </a:accent5>
      <a:accent6>
        <a:srgbClr val="000000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185</TotalTime>
  <Words>283</Words>
  <Application>Microsoft Office PowerPoint</Application>
  <PresentationFormat>Presentazione su schermo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Angoli</vt:lpstr>
      <vt:lpstr>Training School   Training School</vt:lpstr>
      <vt:lpstr>Introduzione</vt:lpstr>
      <vt:lpstr>Finalità</vt:lpstr>
      <vt:lpstr>operatività</vt:lpstr>
      <vt:lpstr>Info generali</vt:lpstr>
      <vt:lpstr>Responsabile Progetto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fabbrica dei campioni</dc:title>
  <dc:creator>Andrea</dc:creator>
  <cp:lastModifiedBy>Andrea</cp:lastModifiedBy>
  <cp:revision>22</cp:revision>
  <dcterms:created xsi:type="dcterms:W3CDTF">2013-03-26T15:41:38Z</dcterms:created>
  <dcterms:modified xsi:type="dcterms:W3CDTF">2013-10-29T09:22:36Z</dcterms:modified>
</cp:coreProperties>
</file>